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8" r:id="rId4"/>
    <p:sldId id="271" r:id="rId5"/>
    <p:sldId id="269" r:id="rId6"/>
    <p:sldId id="270" r:id="rId7"/>
    <p:sldId id="276" r:id="rId8"/>
    <p:sldId id="277" r:id="rId9"/>
    <p:sldId id="278" r:id="rId10"/>
    <p:sldId id="272" r:id="rId11"/>
    <p:sldId id="274" r:id="rId12"/>
    <p:sldId id="273" r:id="rId13"/>
    <p:sldId id="275" r:id="rId14"/>
    <p:sldId id="280" r:id="rId15"/>
    <p:sldId id="279" r:id="rId16"/>
  </p:sldIdLst>
  <p:sldSz cx="9144000" cy="6858000" type="screen4x3"/>
  <p:notesSz cx="9601200" cy="73152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5F5F5F"/>
    <a:srgbClr val="663300"/>
    <a:srgbClr val="A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 showGuides="1"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7520F-73D6-4B5A-A1D9-A48A47AF72A8}" type="datetimeFigureOut">
              <a:rPr lang="en-CA" smtClean="0"/>
              <a:t>14/12/2015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E42DB-1E11-410B-869C-7C0FBE7DB4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1078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734EF-51D9-4385-9A38-CD29AC62A95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081920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78DE7-DEA9-436F-BDEF-EBC7C5AAEFD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7767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E5958-DC91-4667-ACE4-FBCEC9AAEF3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9375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B3938-98F1-473E-9233-4A752AC0003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3797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5D527-C816-435A-86C0-F7F4B58EAD4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1233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648A3-4C3A-440C-A773-BECAD5FD5A9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8842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9832-CE95-4829-A655-F0C3340D859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15691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3A5C7-DA98-4881-80BB-0798A88AE5B4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9947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D7FFC-7C28-4288-94E8-5C62CB93064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9365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5CE93-2ED8-4727-A537-E92695AC234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49449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8707C-F6CA-4D21-8F08-B504BD8ECAE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1091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22482A-B15E-4E8E-9AD3-A09E8FAC6514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4356100" y="4005263"/>
            <a:ext cx="4392613" cy="550862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" altLang="en-US" sz="4000" dirty="0" smtClean="0">
                <a:solidFill>
                  <a:schemeClr val="bg1"/>
                </a:solidFill>
              </a:rPr>
              <a:t>2-D </a:t>
            </a:r>
            <a:r>
              <a:rPr lang="es-ES" altLang="en-US" sz="4000" dirty="0" err="1" smtClean="0">
                <a:solidFill>
                  <a:schemeClr val="bg1"/>
                </a:solidFill>
              </a:rPr>
              <a:t>Arrays</a:t>
            </a:r>
            <a:endParaRPr lang="es-ES" altLang="en-US" sz="4000" dirty="0">
              <a:solidFill>
                <a:schemeClr val="bg1"/>
              </a:solidFill>
            </a:endParaRPr>
          </a:p>
        </p:txBody>
      </p:sp>
      <p:sp>
        <p:nvSpPr>
          <p:cNvPr id="2215" name="Rectangle 167"/>
          <p:cNvSpPr>
            <a:spLocks noChangeArrowheads="1"/>
          </p:cNvSpPr>
          <p:nvPr/>
        </p:nvSpPr>
        <p:spPr bwMode="auto">
          <a:xfrm>
            <a:off x="4356100" y="4678363"/>
            <a:ext cx="3487738" cy="55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n-US" altLang="en-US" sz="2000" dirty="0" smtClean="0">
                <a:solidFill>
                  <a:schemeClr val="bg1"/>
                </a:solidFill>
              </a:rPr>
              <a:t>In Java – ICS3U</a:t>
            </a:r>
            <a:endParaRPr lang="es-ES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Processing Two-Dimensional Arrays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Arrays are usually processed using the for statement.  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To process all the items in a two-dimensional array, you will have to use a </a:t>
            </a:r>
            <a:r>
              <a:rPr lang="en-CA" u="sng" dirty="0" smtClean="0">
                <a:solidFill>
                  <a:srgbClr val="FF0000"/>
                </a:solidFill>
              </a:rPr>
              <a:t>nested for </a:t>
            </a:r>
            <a:r>
              <a:rPr lang="en-CA" dirty="0" smtClean="0">
                <a:solidFill>
                  <a:schemeClr val="bg1"/>
                </a:solidFill>
              </a:rPr>
              <a:t>statements (one for statement, inside another).  </a:t>
            </a:r>
          </a:p>
          <a:p>
            <a:pPr lvl="1"/>
            <a:r>
              <a:rPr lang="en-CA" dirty="0" smtClean="0">
                <a:solidFill>
                  <a:schemeClr val="bg1"/>
                </a:solidFill>
              </a:rPr>
              <a:t>One for loop will change the row value and the other for loop will change the column value.</a:t>
            </a:r>
          </a:p>
        </p:txBody>
      </p:sp>
    </p:spTree>
    <p:extLst>
      <p:ext uri="{BB962C8B-B14F-4D97-AF65-F5344CB8AC3E}">
        <p14:creationId xmlns:p14="http://schemas.microsoft.com/office/powerpoint/2010/main" val="9782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Example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To set all the values in the array equal to 0 you could use the following: </a:t>
            </a:r>
          </a:p>
          <a:p>
            <a:endParaRPr lang="en-US" alt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690791"/>
              </p:ext>
            </p:extLst>
          </p:nvPr>
        </p:nvGraphicFramePr>
        <p:xfrm>
          <a:off x="1524000" y="2780928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 (</a:t>
                      </a:r>
                      <a:r>
                        <a:rPr lang="en-C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row=0; row &lt;3; row ++)    { </a:t>
                      </a:r>
                      <a:b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  for (</a:t>
                      </a:r>
                      <a:r>
                        <a:rPr lang="en-C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column=0; column &lt; 4; column ++)  { </a:t>
                      </a:r>
                      <a:b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      A[row] [column]=0; </a:t>
                      </a:r>
                    </a:p>
                    <a:p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}//end of 2</a:t>
                      </a:r>
                      <a:r>
                        <a:rPr lang="en-CA" sz="1800" b="1" kern="1200" baseline="30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for</a:t>
                      </a:r>
                      <a:b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} //end of 1</a:t>
                      </a:r>
                      <a:r>
                        <a:rPr lang="en-CA" sz="1800" b="1" kern="1200" baseline="30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for.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1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Adding Up All Items in the Array</a:t>
            </a:r>
            <a:endParaRPr lang="en-US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142889"/>
              </p:ext>
            </p:extLst>
          </p:nvPr>
        </p:nvGraphicFramePr>
        <p:xfrm>
          <a:off x="1524000" y="2852936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US" altLang="en-US" sz="18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</a:rPr>
                        <a:t>int</a:t>
                      </a: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</a:rPr>
                        <a:t> sum = 0;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for (</a:t>
                      </a:r>
                      <a:r>
                        <a:rPr lang="en-US" altLang="en-US" sz="1800" dirty="0" err="1" smtClean="0">
                          <a:solidFill>
                            <a:srgbClr val="FF0000"/>
                          </a:solidFill>
                        </a:rPr>
                        <a:t>int</a:t>
                      </a: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 row=0; row &lt;3; row ++)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{ </a:t>
                      </a:r>
                      <a:b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      for (</a:t>
                      </a:r>
                      <a:r>
                        <a:rPr lang="en-US" altLang="en-US" sz="1800" dirty="0" err="1" smtClean="0">
                          <a:solidFill>
                            <a:srgbClr val="FF0000"/>
                          </a:solidFill>
                        </a:rPr>
                        <a:t>int</a:t>
                      </a: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 column=0; column &lt; 4; column ++) </a:t>
                      </a:r>
                      <a:b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      { </a:t>
                      </a:r>
                      <a:b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            </a:t>
                      </a: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</a:rPr>
                        <a:t>sum = sum + A[</a:t>
                      </a: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row] [column</a:t>
                      </a: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</a:rPr>
                        <a:t>];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		}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US" altLang="en-US" sz="1800" dirty="0" smtClean="0">
                          <a:solidFill>
                            <a:srgbClr val="FF0000"/>
                          </a:solidFill>
                        </a:rPr>
                        <a:t>}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Advanced Concept – </a:t>
            </a:r>
            <a:r>
              <a:rPr lang="en-US" altLang="en-US" dirty="0" smtClean="0">
                <a:solidFill>
                  <a:srgbClr val="FF0000"/>
                </a:solidFill>
              </a:rPr>
              <a:t>Pointers</a:t>
            </a:r>
            <a:r>
              <a:rPr lang="en-US" altLang="en-US" dirty="0" smtClean="0">
                <a:solidFill>
                  <a:schemeClr val="bg1"/>
                </a:solidFill>
              </a:rPr>
              <a:t>!</a:t>
            </a:r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360512"/>
            <a:ext cx="7448500" cy="54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1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Caveats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Don’t let this confuse you – its okay for now to think of a array as a grid.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 its not a rectangular grid. Or maybe think of it as its not exactly 2D in Java.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This has a serious impact on length calls, and the fact that you can initialize arrays that are not perfect columns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as they are really a 1D array – being stored in the sequential array index.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9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Array.length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Because of this pointer concept, make sure you understand what length your requesting!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Lets examine this code.</a:t>
            </a:r>
            <a:endParaRPr lang="en-CA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269135"/>
              </p:ext>
            </p:extLst>
          </p:nvPr>
        </p:nvGraphicFramePr>
        <p:xfrm>
          <a:off x="1524000" y="3861048"/>
          <a:ext cx="60960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static void main(String[] </a:t>
                      </a:r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args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{</a:t>
                      </a:r>
                    </a:p>
                    <a:p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[][] </a:t>
                      </a:r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myArray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new </a:t>
                      </a:r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[][] {</a:t>
                      </a:r>
                    </a:p>
                    <a:p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[] { 1, 2, 3 },</a:t>
                      </a:r>
                    </a:p>
                    <a:p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[] { 1, 2, 3, 4},</a:t>
                      </a:r>
                    </a:p>
                    <a:p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};</a:t>
                      </a:r>
                    </a:p>
                    <a:p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System.out.println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myArray.length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 //2</a:t>
                      </a:r>
                    </a:p>
                    <a:p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System.out.println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myArray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[0].length); //3</a:t>
                      </a:r>
                    </a:p>
                    <a:p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System.out.println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CA" sz="18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myArray</a:t>
                      </a:r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[1].length); //4</a:t>
                      </a:r>
                    </a:p>
                    <a:p>
                      <a:r>
                        <a:rPr lang="en-CA" sz="18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CA" sz="1800" b="1" kern="1200" dirty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00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2-D Arrays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A multi-dimensional array is often referred as</a:t>
            </a:r>
          </a:p>
          <a:p>
            <a:pPr lvl="1"/>
            <a:r>
              <a:rPr lang="en-US" altLang="en-US" dirty="0" smtClean="0">
                <a:solidFill>
                  <a:schemeClr val="bg1"/>
                </a:solidFill>
              </a:rPr>
              <a:t>An array of arrays</a:t>
            </a:r>
          </a:p>
          <a:p>
            <a:pPr lvl="1"/>
            <a:r>
              <a:rPr lang="en-US" altLang="en-US" dirty="0" smtClean="0">
                <a:solidFill>
                  <a:schemeClr val="bg1"/>
                </a:solidFill>
              </a:rPr>
              <a:t>Table</a:t>
            </a:r>
          </a:p>
          <a:p>
            <a:pPr lvl="1"/>
            <a:r>
              <a:rPr lang="en-US" altLang="en-US" dirty="0" smtClean="0">
                <a:solidFill>
                  <a:schemeClr val="bg1"/>
                </a:solidFill>
              </a:rPr>
              <a:t>matrix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A multi-dimensional array can be two-dimensional, three dimensional or higher. 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We will just focus on 2 D arrays.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644" y="2276872"/>
            <a:ext cx="1962929" cy="1962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2-D Arrays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707088" cy="5093619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A two-dimensional array is basically a grid or matrix of items.</a:t>
            </a:r>
          </a:p>
          <a:p>
            <a:r>
              <a:rPr lang="en-US" altLang="en-US" u="sng" dirty="0" smtClean="0">
                <a:solidFill>
                  <a:srgbClr val="FF0000"/>
                </a:solidFill>
              </a:rPr>
              <a:t>It consists of a number of ROWS and COLUMNS</a:t>
            </a:r>
            <a:r>
              <a:rPr lang="en-US" altLang="en-US" u="sng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We could define the layout of a checkboard as a two-dimensional array.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It would be a two-dimensional array declared to be 8 by 8.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*don’t be confused.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429802" y="3136231"/>
            <a:ext cx="53530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5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Remember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FF0000"/>
                </a:solidFill>
              </a:rPr>
              <a:t>ROW-COLUMN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ROW-COLUMN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ROW-COLUMN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ROW-COLUMN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ROW-COLUMN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ROW-COLUMN</a:t>
            </a:r>
          </a:p>
          <a:p>
            <a:r>
              <a:rPr lang="en-US" altLang="en-US" dirty="0" smtClean="0">
                <a:solidFill>
                  <a:schemeClr val="bg1"/>
                </a:solidFill>
              </a:rPr>
              <a:t>ROW-COLUMN</a:t>
            </a:r>
          </a:p>
          <a:p>
            <a:endParaRPr lang="en-US" alt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2-D Arrays Declaration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Declaration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 smtClean="0">
                <a:solidFill>
                  <a:schemeClr val="bg1"/>
                </a:solidFill>
              </a:rPr>
              <a:t>Initialization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 smtClean="0">
                <a:solidFill>
                  <a:schemeClr val="bg1"/>
                </a:solidFill>
              </a:rPr>
              <a:t>Declaration and Initialization Together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r>
              <a:rPr lang="en-US" altLang="en-US" dirty="0" smtClean="0">
                <a:solidFill>
                  <a:schemeClr val="bg1"/>
                </a:solidFill>
              </a:rPr>
              <a:t>These statements would create an array with 3 rows and 4 items in each row.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947215"/>
              </p:ext>
            </p:extLst>
          </p:nvPr>
        </p:nvGraphicFramePr>
        <p:xfrm>
          <a:off x="1043608" y="2276872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[ ] [ ] A;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615535"/>
              </p:ext>
            </p:extLst>
          </p:nvPr>
        </p:nvGraphicFramePr>
        <p:xfrm>
          <a:off x="1043608" y="350100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 = new </a:t>
                      </a:r>
                      <a:r>
                        <a:rPr lang="en-C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[3] [4];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21365"/>
              </p:ext>
            </p:extLst>
          </p:nvPr>
        </p:nvGraphicFramePr>
        <p:xfrm>
          <a:off x="1115616" y="4653136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[ ] [ ] A = new </a:t>
                      </a:r>
                      <a:r>
                        <a:rPr lang="en-C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[3] [4];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5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Filling an Array During Initialization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dirty="0" smtClean="0">
                <a:solidFill>
                  <a:schemeClr val="bg1"/>
                </a:solidFill>
              </a:rPr>
              <a:t>If no initializer is provided for an array, then the array is created and </a:t>
            </a:r>
            <a:r>
              <a:rPr lang="en-CA" u="sng" dirty="0" smtClean="0">
                <a:solidFill>
                  <a:srgbClr val="FF0000"/>
                </a:solidFill>
              </a:rPr>
              <a:t>automatically filled with the appropriate values</a:t>
            </a:r>
            <a:r>
              <a:rPr lang="en-CA" u="sng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depending on the base type of the array.  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For numbers the default is zero, false for Boolean, and null for objects. </a:t>
            </a:r>
            <a:endParaRPr lang="en-US" altLang="en-US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510026"/>
              </p:ext>
            </p:extLst>
          </p:nvPr>
        </p:nvGraphicFramePr>
        <p:xfrm>
          <a:off x="1115616" y="162880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[ ] [ ] A = {  </a:t>
                      </a:r>
                    </a:p>
                    <a:p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{6, 7, 4, 3}, </a:t>
                      </a:r>
                      <a:b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            {0, 4, 7, 2}, </a:t>
                      </a:r>
                      <a:b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            {4, 2, 1, 6} </a:t>
                      </a:r>
                      <a:b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         };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54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bg1"/>
                </a:solidFill>
              </a:rPr>
              <a:t>Parts of the 2 D Array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  <a:p>
            <a:r>
              <a:rPr lang="en-CA" sz="2400" dirty="0" smtClean="0">
                <a:solidFill>
                  <a:schemeClr val="bg1"/>
                </a:solidFill>
              </a:rPr>
              <a:t>Name of Array: A</a:t>
            </a:r>
          </a:p>
          <a:p>
            <a:r>
              <a:rPr lang="en-US" altLang="en-US" sz="2400" dirty="0" smtClean="0">
                <a:solidFill>
                  <a:schemeClr val="bg1"/>
                </a:solidFill>
              </a:rPr>
              <a:t>Type of Array: </a:t>
            </a:r>
            <a:r>
              <a:rPr lang="en-US" altLang="en-US" sz="2400" dirty="0" err="1" smtClean="0">
                <a:solidFill>
                  <a:schemeClr val="bg1"/>
                </a:solidFill>
              </a:rPr>
              <a:t>Int</a:t>
            </a:r>
            <a:endParaRPr lang="en-US" altLang="en-US" sz="2400" dirty="0" smtClean="0">
              <a:solidFill>
                <a:schemeClr val="bg1"/>
              </a:solidFill>
            </a:endParaRPr>
          </a:p>
          <a:p>
            <a:r>
              <a:rPr lang="en-US" altLang="en-US" sz="2400" dirty="0" smtClean="0">
                <a:solidFill>
                  <a:schemeClr val="bg1"/>
                </a:solidFill>
              </a:rPr>
              <a:t>Number of Rows: 3  </a:t>
            </a:r>
            <a:r>
              <a:rPr lang="en-US" altLang="en-US" sz="2400" dirty="0" smtClean="0">
                <a:solidFill>
                  <a:srgbClr val="FFC000"/>
                </a:solidFill>
              </a:rPr>
              <a:t>(grid location 1 less)</a:t>
            </a:r>
          </a:p>
          <a:p>
            <a:r>
              <a:rPr lang="en-US" altLang="en-US" sz="2400" dirty="0" smtClean="0">
                <a:solidFill>
                  <a:schemeClr val="bg1"/>
                </a:solidFill>
              </a:rPr>
              <a:t>Number of Columns: 4 </a:t>
            </a:r>
            <a:r>
              <a:rPr lang="en-US" altLang="en-US" sz="2400" dirty="0">
                <a:solidFill>
                  <a:srgbClr val="FFC000"/>
                </a:solidFill>
              </a:rPr>
              <a:t>(grid location 1 less)</a:t>
            </a:r>
            <a:endParaRPr lang="en-US" altLang="en-US" sz="2400" dirty="0" smtClean="0">
              <a:solidFill>
                <a:srgbClr val="FFC000"/>
              </a:solidFill>
            </a:endParaRPr>
          </a:p>
          <a:p>
            <a:r>
              <a:rPr lang="en-US" altLang="en-US" sz="2400" dirty="0" smtClean="0">
                <a:solidFill>
                  <a:schemeClr val="bg1"/>
                </a:solidFill>
              </a:rPr>
              <a:t>Total Storage Locations: 12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151501"/>
              </p:ext>
            </p:extLst>
          </p:nvPr>
        </p:nvGraphicFramePr>
        <p:xfrm>
          <a:off x="1115616" y="1628800"/>
          <a:ext cx="60960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8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[ ] [ ] A = {  </a:t>
                      </a:r>
                    </a:p>
                    <a:p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{6, 7, 4, 3}, </a:t>
                      </a:r>
                      <a:b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            {0, 4, 7, 2}, </a:t>
                      </a:r>
                      <a:b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            {4, 2, 1, 6} </a:t>
                      </a:r>
                      <a:b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1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               };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002657"/>
              </p:ext>
            </p:extLst>
          </p:nvPr>
        </p:nvGraphicFramePr>
        <p:xfrm>
          <a:off x="1259632" y="5661248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Access Elements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Notice how the coordinates are 1 less then declared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System.out.println</a:t>
            </a:r>
            <a:r>
              <a:rPr lang="en-US" dirty="0" smtClean="0">
                <a:solidFill>
                  <a:schemeClr val="bg1"/>
                </a:solidFill>
              </a:rPr>
              <a:t>(A[2][3</a:t>
            </a:r>
            <a:r>
              <a:rPr lang="en-US" dirty="0">
                <a:solidFill>
                  <a:schemeClr val="bg1"/>
                </a:solidFill>
              </a:rPr>
              <a:t>]</a:t>
            </a:r>
            <a:r>
              <a:rPr lang="en-US" dirty="0" smtClean="0">
                <a:solidFill>
                  <a:schemeClr val="bg1"/>
                </a:solidFill>
              </a:rPr>
              <a:t>);</a:t>
            </a:r>
            <a:endParaRPr lang="en-CA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028259"/>
              </p:ext>
            </p:extLst>
          </p:nvPr>
        </p:nvGraphicFramePr>
        <p:xfrm>
          <a:off x="1115616" y="4077072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C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492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CA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en-CA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36357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363573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2434" y="35873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35873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702" y="41397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702" y="45625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0702" y="48598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Putting Values Individually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en-CA" sz="2000" b="1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CA" sz="20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[ ] [ ] </a:t>
            </a:r>
            <a:r>
              <a:rPr lang="en-CA" sz="2000" b="1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nums</a:t>
            </a:r>
            <a:r>
              <a:rPr lang="en-CA" sz="20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= new </a:t>
            </a:r>
            <a:r>
              <a:rPr lang="en-CA" sz="2000" b="1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CA" sz="2000" b="1" kern="12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[3] [5];</a:t>
            </a:r>
            <a:endParaRPr lang="en-CA" sz="2000" dirty="0" smtClean="0">
              <a:solidFill>
                <a:srgbClr val="FF0000"/>
              </a:solidFill>
            </a:endParaRPr>
          </a:p>
          <a:p>
            <a:r>
              <a:rPr lang="en-CA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nums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[1][1</a:t>
            </a:r>
            <a:r>
              <a:rPr lang="en-CA" sz="2000" dirty="0" smtClean="0">
                <a:solidFill>
                  <a:schemeClr val="bg1"/>
                </a:solidFill>
              </a:rPr>
              <a:t>]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CA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7 </a:t>
            </a:r>
            <a:endParaRPr lang="en-CA" sz="20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CA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nums</a:t>
            </a:r>
            <a:r>
              <a:rPr lang="en-CA" sz="2000" dirty="0" smtClean="0">
                <a:solidFill>
                  <a:schemeClr val="bg1"/>
                </a:solidFill>
              </a:rPr>
              <a:t>[</a:t>
            </a:r>
            <a:r>
              <a:rPr lang="en-CA" sz="2000" dirty="0">
                <a:solidFill>
                  <a:schemeClr val="bg1"/>
                </a:solidFill>
              </a:rPr>
              <a:t>2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][1</a:t>
            </a:r>
            <a:r>
              <a:rPr lang="en-CA" sz="2000" dirty="0" smtClean="0">
                <a:solidFill>
                  <a:schemeClr val="bg1"/>
                </a:solidFill>
              </a:rPr>
              <a:t>]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= 3</a:t>
            </a:r>
            <a:endParaRPr lang="en-CA" sz="20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CA" sz="2000" dirty="0" err="1" smtClean="0">
                <a:solidFill>
                  <a:schemeClr val="bg1"/>
                </a:solidFill>
              </a:rPr>
              <a:t>n</a:t>
            </a:r>
            <a:r>
              <a:rPr lang="en-CA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ums</a:t>
            </a:r>
            <a:r>
              <a:rPr lang="en-CA" sz="2000" dirty="0" smtClean="0">
                <a:solidFill>
                  <a:schemeClr val="bg1"/>
                </a:solidFill>
              </a:rPr>
              <a:t>[</a:t>
            </a:r>
            <a:r>
              <a:rPr lang="en-CA" sz="2000" dirty="0">
                <a:solidFill>
                  <a:schemeClr val="bg1"/>
                </a:solidFill>
              </a:rPr>
              <a:t>0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][</a:t>
            </a:r>
            <a:r>
              <a:rPr lang="en-CA" sz="2000" dirty="0">
                <a:solidFill>
                  <a:schemeClr val="bg1"/>
                </a:solidFill>
              </a:rPr>
              <a:t>3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]= </a:t>
            </a:r>
            <a:r>
              <a:rPr lang="en-CA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5 </a:t>
            </a:r>
            <a:endParaRPr lang="en-CA" sz="20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CA" sz="2000" dirty="0" err="1" smtClean="0">
                <a:solidFill>
                  <a:schemeClr val="bg1"/>
                </a:solidFill>
              </a:rPr>
              <a:t>n</a:t>
            </a:r>
            <a:r>
              <a:rPr lang="en-CA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ums</a:t>
            </a:r>
            <a:r>
              <a:rPr lang="en-CA" sz="2000" dirty="0" smtClean="0">
                <a:solidFill>
                  <a:schemeClr val="bg1"/>
                </a:solidFill>
              </a:rPr>
              <a:t>[</a:t>
            </a:r>
            <a:r>
              <a:rPr lang="en-CA" sz="2000" dirty="0">
                <a:solidFill>
                  <a:schemeClr val="bg1"/>
                </a:solidFill>
              </a:rPr>
              <a:t>0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][4</a:t>
            </a:r>
            <a:r>
              <a:rPr lang="en-CA" sz="2000" dirty="0" smtClean="0">
                <a:solidFill>
                  <a:schemeClr val="bg1"/>
                </a:solidFill>
              </a:rPr>
              <a:t>]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CA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1 </a:t>
            </a:r>
            <a:endParaRPr lang="en-CA" sz="20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CA" sz="2000" dirty="0" err="1" smtClean="0">
                <a:solidFill>
                  <a:schemeClr val="bg1"/>
                </a:solidFill>
              </a:rPr>
              <a:t>n</a:t>
            </a:r>
            <a:r>
              <a:rPr lang="en-CA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ums</a:t>
            </a:r>
            <a:r>
              <a:rPr lang="en-CA" sz="2000" dirty="0" smtClean="0">
                <a:solidFill>
                  <a:schemeClr val="bg1"/>
                </a:solidFill>
              </a:rPr>
              <a:t>[</a:t>
            </a:r>
            <a:r>
              <a:rPr lang="en-CA" sz="2000" dirty="0">
                <a:solidFill>
                  <a:schemeClr val="bg1"/>
                </a:solidFill>
              </a:rPr>
              <a:t>0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][</a:t>
            </a:r>
            <a:r>
              <a:rPr lang="en-CA" sz="2000" dirty="0">
                <a:solidFill>
                  <a:schemeClr val="bg1"/>
                </a:solidFill>
              </a:rPr>
              <a:t>0</a:t>
            </a:r>
            <a:r>
              <a:rPr lang="en-CA" sz="2000" dirty="0" smtClean="0">
                <a:solidFill>
                  <a:schemeClr val="bg1"/>
                </a:solidFill>
              </a:rPr>
              <a:t>]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CA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nums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[1][1]</a:t>
            </a:r>
            <a:endParaRPr lang="en-CA" sz="20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r>
              <a:rPr lang="en-CA" sz="2000" dirty="0" err="1" smtClean="0">
                <a:solidFill>
                  <a:schemeClr val="bg1"/>
                </a:solidFill>
              </a:rPr>
              <a:t>n</a:t>
            </a:r>
            <a:r>
              <a:rPr lang="en-CA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ums</a:t>
            </a:r>
            <a:r>
              <a:rPr lang="en-CA" sz="2000" dirty="0" smtClean="0">
                <a:solidFill>
                  <a:schemeClr val="bg1"/>
                </a:solidFill>
              </a:rPr>
              <a:t>[</a:t>
            </a:r>
            <a:r>
              <a:rPr lang="en-CA" sz="2000" dirty="0">
                <a:solidFill>
                  <a:schemeClr val="bg1"/>
                </a:solidFill>
              </a:rPr>
              <a:t>2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][4]= </a:t>
            </a:r>
            <a:r>
              <a:rPr lang="en-CA" sz="2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nums</a:t>
            </a:r>
            <a:r>
              <a:rPr lang="en-CA" sz="2000" dirty="0" smtClean="0">
                <a:solidFill>
                  <a:schemeClr val="bg1"/>
                </a:solidFill>
              </a:rPr>
              <a:t>[</a:t>
            </a:r>
            <a:r>
              <a:rPr lang="en-CA" sz="2000" dirty="0">
                <a:solidFill>
                  <a:schemeClr val="bg1"/>
                </a:solidFill>
              </a:rPr>
              <a:t>0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][3] </a:t>
            </a:r>
            <a:r>
              <a:rPr lang="en-CA" sz="20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* </a:t>
            </a:r>
            <a:r>
              <a:rPr lang="en-CA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What's in the spaces we didn’t fill in?? 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nums</a:t>
            </a:r>
            <a:r>
              <a:rPr lang="en-US" sz="2000" dirty="0" smtClean="0">
                <a:solidFill>
                  <a:schemeClr val="bg1"/>
                </a:solidFill>
              </a:rPr>
              <a:t>[0][1]= </a:t>
            </a:r>
            <a:r>
              <a:rPr lang="en-US" sz="2000" dirty="0" err="1" smtClean="0">
                <a:solidFill>
                  <a:schemeClr val="bg1"/>
                </a:solidFill>
              </a:rPr>
              <a:t>num</a:t>
            </a:r>
            <a:r>
              <a:rPr lang="en-US" sz="2000" dirty="0" smtClean="0">
                <a:solidFill>
                  <a:schemeClr val="bg1"/>
                </a:solidFill>
              </a:rPr>
              <a:t>[1][1]*</a:t>
            </a:r>
            <a:r>
              <a:rPr lang="en-US" sz="2000" dirty="0" err="1" smtClean="0">
                <a:solidFill>
                  <a:schemeClr val="bg1"/>
                </a:solidFill>
              </a:rPr>
              <a:t>num</a:t>
            </a:r>
            <a:r>
              <a:rPr lang="en-US" sz="2000" dirty="0" smtClean="0">
                <a:solidFill>
                  <a:schemeClr val="bg1"/>
                </a:solidFill>
              </a:rPr>
              <a:t>[1][4]	The answer is: 0 – why?</a:t>
            </a:r>
            <a:endParaRPr lang="en-CA" sz="20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110885"/>
              </p:ext>
            </p:extLst>
          </p:nvPr>
        </p:nvGraphicFramePr>
        <p:xfrm>
          <a:off x="457200" y="4653136"/>
          <a:ext cx="8229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65313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50758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537321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42695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0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42695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52434" y="42210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12160" y="42210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96336" y="422108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urity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Security</Template>
  <TotalTime>70</TotalTime>
  <Words>510</Words>
  <Application>Microsoft Office PowerPoint</Application>
  <PresentationFormat>On-screen Show (4:3)</PresentationFormat>
  <Paragraphs>144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Security</vt:lpstr>
      <vt:lpstr>PowerPoint Presentation</vt:lpstr>
      <vt:lpstr>2-D Arrays</vt:lpstr>
      <vt:lpstr>2-D Arrays</vt:lpstr>
      <vt:lpstr>Remember</vt:lpstr>
      <vt:lpstr>2-D Arrays Declaration</vt:lpstr>
      <vt:lpstr>Filling an Array During Initialization</vt:lpstr>
      <vt:lpstr>Parts of the 2 D Array</vt:lpstr>
      <vt:lpstr>Access Elements</vt:lpstr>
      <vt:lpstr>Putting Values Individually</vt:lpstr>
      <vt:lpstr>Processing Two-Dimensional Arrays</vt:lpstr>
      <vt:lpstr>Example</vt:lpstr>
      <vt:lpstr>Adding Up All Items in the Array</vt:lpstr>
      <vt:lpstr>Advanced Concept – Pointers!</vt:lpstr>
      <vt:lpstr>Caveats</vt:lpstr>
      <vt:lpstr>Array.length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MrMckay</dc:creator>
  <cp:lastModifiedBy>MrMckay</cp:lastModifiedBy>
  <cp:revision>14</cp:revision>
  <cp:lastPrinted>2015-12-14T05:58:16Z</cp:lastPrinted>
  <dcterms:created xsi:type="dcterms:W3CDTF">2015-05-15T06:11:16Z</dcterms:created>
  <dcterms:modified xsi:type="dcterms:W3CDTF">2015-12-14T05:58:23Z</dcterms:modified>
</cp:coreProperties>
</file>